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0" r:id="rId1"/>
  </p:sldMasterIdLst>
  <p:sldIdLst>
    <p:sldId id="256" r:id="rId2"/>
    <p:sldId id="257" r:id="rId3"/>
    <p:sldId id="258" r:id="rId4"/>
    <p:sldId id="259" r:id="rId5"/>
    <p:sldId id="260" r:id="rId6"/>
    <p:sldId id="261" r:id="rId7"/>
    <p:sldId id="269" r:id="rId8"/>
    <p:sldId id="262" r:id="rId9"/>
    <p:sldId id="263" r:id="rId10"/>
    <p:sldId id="264" r:id="rId11"/>
    <p:sldId id="265" r:id="rId12"/>
    <p:sldId id="266" r:id="rId13"/>
    <p:sldId id="268" r:id="rId14"/>
    <p:sldId id="26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0" d="100"/>
          <a:sy n="50" d="100"/>
        </p:scale>
        <p:origin x="-106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3D567EE4-98E9-AA41-BA9D-3A2CB73B4146}" type="datetimeFigureOut">
              <a:rPr lang="en-US" smtClean="0"/>
              <a:t>1/15/13</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3D567EE4-98E9-AA41-BA9D-3A2CB73B4146}" type="datetimeFigureOut">
              <a:rPr lang="en-US" smtClean="0"/>
              <a:t>1/15/13</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06D6B948-FA2D-C242-A48B-5A619CFD5E0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3D567EE4-98E9-AA41-BA9D-3A2CB73B4146}" type="datetimeFigureOut">
              <a:rPr lang="en-US" smtClean="0"/>
              <a:t>1/15/13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D6B948-FA2D-C242-A48B-5A619CFD5E06}" type="slidenum">
              <a:rPr lang="en-US" smtClean="0"/>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D567EE4-98E9-AA41-BA9D-3A2CB73B4146}" type="datetimeFigureOut">
              <a:rPr lang="en-US" smtClean="0"/>
              <a:t>1/15/13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D6B948-FA2D-C242-A48B-5A619CFD5E06}"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D567EE4-98E9-AA41-BA9D-3A2CB73B4146}" type="datetimeFigureOut">
              <a:rPr lang="en-US" smtClean="0"/>
              <a:t>1/15/13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6B948-FA2D-C242-A48B-5A619CFD5E06}"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D567EE4-98E9-AA41-BA9D-3A2CB73B4146}" type="datetimeFigureOut">
              <a:rPr lang="en-US" smtClean="0"/>
              <a:t>1/15/13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6B948-FA2D-C242-A48B-5A619CFD5E0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D567EE4-98E9-AA41-BA9D-3A2CB73B4146}" type="datetimeFigureOut">
              <a:rPr lang="en-US" smtClean="0"/>
              <a:t>1/15/13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6B948-FA2D-C242-A48B-5A619CFD5E0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3D567EE4-98E9-AA41-BA9D-3A2CB73B4146}" type="datetimeFigureOut">
              <a:rPr lang="en-US" smtClean="0"/>
              <a:t>1/15/13</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3D567EE4-98E9-AA41-BA9D-3A2CB73B4146}" type="datetimeFigureOut">
              <a:rPr lang="en-US" smtClean="0"/>
              <a:t>1/15/13</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D567EE4-98E9-AA41-BA9D-3A2CB73B4146}" type="datetimeFigureOut">
              <a:rPr lang="en-US" smtClean="0"/>
              <a:t>1/15/13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D6B948-FA2D-C242-A48B-5A619CFD5E0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3D567EE4-98E9-AA41-BA9D-3A2CB73B4146}" type="datetimeFigureOut">
              <a:rPr lang="en-US" smtClean="0"/>
              <a:t>1/15/13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D6B948-FA2D-C242-A48B-5A619CFD5E0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D567EE4-98E9-AA41-BA9D-3A2CB73B4146}" type="datetimeFigureOut">
              <a:rPr lang="en-US" smtClean="0"/>
              <a:t>1/15/13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D6B948-FA2D-C242-A48B-5A619CFD5E0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3D567EE4-98E9-AA41-BA9D-3A2CB73B4146}" type="datetimeFigureOut">
              <a:rPr lang="en-US" smtClean="0"/>
              <a:t>1/15/13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D6B948-FA2D-C242-A48B-5A619CFD5E0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3D567EE4-98E9-AA41-BA9D-3A2CB73B4146}" type="datetimeFigureOut">
              <a:rPr lang="en-US" smtClean="0"/>
              <a:t>1/15/13</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06D6B948-FA2D-C242-A48B-5A619CFD5E0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3D567EE4-98E9-AA41-BA9D-3A2CB73B4146}" type="datetimeFigureOut">
              <a:rPr lang="en-US" smtClean="0"/>
              <a:t>1/15/13</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06D6B948-FA2D-C242-A48B-5A619CFD5E0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EARTH’S WEATHER</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9961604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Clouds</a:t>
            </a:r>
            <a:endParaRPr lang="en-US" dirty="0"/>
          </a:p>
        </p:txBody>
      </p:sp>
      <p:sp>
        <p:nvSpPr>
          <p:cNvPr id="3" name="Content Placeholder 2"/>
          <p:cNvSpPr>
            <a:spLocks noGrp="1"/>
          </p:cNvSpPr>
          <p:nvPr>
            <p:ph idx="1"/>
          </p:nvPr>
        </p:nvSpPr>
        <p:spPr>
          <a:xfrm>
            <a:off x="322257" y="1600200"/>
            <a:ext cx="5621702" cy="4525963"/>
          </a:xfrm>
        </p:spPr>
        <p:txBody>
          <a:bodyPr>
            <a:noAutofit/>
          </a:bodyPr>
          <a:lstStyle/>
          <a:p>
            <a:pPr marL="0" indent="0">
              <a:buNone/>
            </a:pPr>
            <a:r>
              <a:rPr lang="en-US" sz="3200" dirty="0" smtClean="0"/>
              <a:t>High and vertical clouds</a:t>
            </a:r>
          </a:p>
          <a:p>
            <a:pPr lvl="1"/>
            <a:r>
              <a:rPr lang="en-US" sz="3200" b="1" dirty="0" smtClean="0"/>
              <a:t>Cirrus</a:t>
            </a:r>
            <a:r>
              <a:rPr lang="en-US" sz="3200" dirty="0" smtClean="0"/>
              <a:t> are wispy, high-level clouds</a:t>
            </a:r>
          </a:p>
          <a:p>
            <a:pPr lvl="1"/>
            <a:r>
              <a:rPr lang="en-US" sz="3200" b="1" dirty="0" smtClean="0"/>
              <a:t>Cirrostratus</a:t>
            </a:r>
            <a:r>
              <a:rPr lang="en-US" sz="3200" dirty="0" smtClean="0"/>
              <a:t> are high, layered clouds that can cover the sky</a:t>
            </a:r>
          </a:p>
          <a:p>
            <a:pPr lvl="1"/>
            <a:r>
              <a:rPr lang="en-US" sz="3200" b="1" dirty="0" smtClean="0"/>
              <a:t>Cumulonimbus</a:t>
            </a:r>
            <a:r>
              <a:rPr lang="en-US" sz="3200" dirty="0" smtClean="0"/>
              <a:t> are known as thunderstorm clouds; produce heavy precipitation</a:t>
            </a:r>
            <a:endParaRPr lang="en-US" sz="3200" dirty="0"/>
          </a:p>
        </p:txBody>
      </p:sp>
      <p:pic>
        <p:nvPicPr>
          <p:cNvPr id="4" name="Picture 3" descr="cirrus_sma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2933" y="1364084"/>
            <a:ext cx="2032000" cy="1524000"/>
          </a:xfrm>
          <a:prstGeom prst="rect">
            <a:avLst/>
          </a:prstGeom>
        </p:spPr>
      </p:pic>
      <p:pic>
        <p:nvPicPr>
          <p:cNvPr id="5" name="Picture 4" descr="cirro_stratu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2579" y="2888084"/>
            <a:ext cx="2742841" cy="1828561"/>
          </a:xfrm>
          <a:prstGeom prst="rect">
            <a:avLst/>
          </a:prstGeom>
        </p:spPr>
      </p:pic>
      <p:pic>
        <p:nvPicPr>
          <p:cNvPr id="6" name="Picture 5" descr="cululo_nimbu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0951" y="4716645"/>
            <a:ext cx="2383982" cy="1782804"/>
          </a:xfrm>
          <a:prstGeom prst="rect">
            <a:avLst/>
          </a:prstGeom>
        </p:spPr>
      </p:pic>
    </p:spTree>
    <p:extLst>
      <p:ext uri="{BB962C8B-B14F-4D97-AF65-F5344CB8AC3E}">
        <p14:creationId xmlns:p14="http://schemas.microsoft.com/office/powerpoint/2010/main" val="15891088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Precipitation</a:t>
            </a:r>
            <a:endParaRPr lang="en-US" dirty="0"/>
          </a:p>
        </p:txBody>
      </p:sp>
      <p:sp>
        <p:nvSpPr>
          <p:cNvPr id="3" name="Content Placeholder 2"/>
          <p:cNvSpPr>
            <a:spLocks noGrp="1"/>
          </p:cNvSpPr>
          <p:nvPr>
            <p:ph idx="1"/>
          </p:nvPr>
        </p:nvSpPr>
        <p:spPr/>
        <p:txBody>
          <a:bodyPr>
            <a:normAutofit/>
          </a:bodyPr>
          <a:lstStyle/>
          <a:p>
            <a:r>
              <a:rPr lang="en-US" sz="3200" dirty="0" smtClean="0"/>
              <a:t>Precipitation is the falling of water in the form of rain,</a:t>
            </a:r>
            <a:r>
              <a:rPr lang="en-US" sz="3200" dirty="0"/>
              <a:t> </a:t>
            </a:r>
            <a:r>
              <a:rPr lang="en-US" sz="3200" dirty="0" smtClean="0"/>
              <a:t>freezing rain, sleet, snow, or hail</a:t>
            </a:r>
          </a:p>
          <a:p>
            <a:endParaRPr lang="en-US" sz="3200" dirty="0"/>
          </a:p>
        </p:txBody>
      </p:sp>
    </p:spTree>
    <p:extLst>
      <p:ext uri="{BB962C8B-B14F-4D97-AF65-F5344CB8AC3E}">
        <p14:creationId xmlns:p14="http://schemas.microsoft.com/office/powerpoint/2010/main" val="121968687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a:t>
            </a:r>
            <a:endParaRPr lang="en-US" dirty="0"/>
          </a:p>
        </p:txBody>
      </p:sp>
      <p:sp>
        <p:nvSpPr>
          <p:cNvPr id="3" name="Content Placeholder 2"/>
          <p:cNvSpPr>
            <a:spLocks noGrp="1"/>
          </p:cNvSpPr>
          <p:nvPr>
            <p:ph idx="1"/>
          </p:nvPr>
        </p:nvSpPr>
        <p:spPr>
          <a:xfrm>
            <a:off x="210770" y="1789778"/>
            <a:ext cx="4698888" cy="4525963"/>
          </a:xfrm>
        </p:spPr>
        <p:txBody>
          <a:bodyPr>
            <a:noAutofit/>
          </a:bodyPr>
          <a:lstStyle/>
          <a:p>
            <a:pPr marL="0" indent="0">
              <a:buNone/>
            </a:pPr>
            <a:r>
              <a:rPr lang="en-US" sz="3200" dirty="0" smtClean="0"/>
              <a:t>Wind is air moving from one temperature or pressure area to another</a:t>
            </a:r>
          </a:p>
          <a:p>
            <a:pPr lvl="1"/>
            <a:r>
              <a:rPr lang="en-US" sz="3200" dirty="0" smtClean="0"/>
              <a:t>Coriolis effect – deflected air moves to the right in the northern hemisphere and to the left in the southern hemisphere</a:t>
            </a:r>
          </a:p>
        </p:txBody>
      </p:sp>
      <p:pic>
        <p:nvPicPr>
          <p:cNvPr id="4" name="Picture 3"/>
          <p:cNvPicPr>
            <a:picLocks noChangeAspect="1"/>
          </p:cNvPicPr>
          <p:nvPr/>
        </p:nvPicPr>
        <p:blipFill>
          <a:blip r:embed="rId2"/>
          <a:stretch>
            <a:fillRect/>
          </a:stretch>
        </p:blipFill>
        <p:spPr>
          <a:xfrm>
            <a:off x="4706266" y="2114098"/>
            <a:ext cx="4437734" cy="3578818"/>
          </a:xfrm>
          <a:prstGeom prst="rect">
            <a:avLst/>
          </a:prstGeom>
        </p:spPr>
      </p:pic>
    </p:spTree>
    <p:extLst>
      <p:ext uri="{BB962C8B-B14F-4D97-AF65-F5344CB8AC3E}">
        <p14:creationId xmlns:p14="http://schemas.microsoft.com/office/powerpoint/2010/main" val="230415486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(cont’d)</a:t>
            </a:r>
            <a:endParaRPr lang="en-US" dirty="0"/>
          </a:p>
        </p:txBody>
      </p:sp>
      <p:sp>
        <p:nvSpPr>
          <p:cNvPr id="3" name="Content Placeholder 2"/>
          <p:cNvSpPr>
            <a:spLocks noGrp="1"/>
          </p:cNvSpPr>
          <p:nvPr>
            <p:ph idx="1"/>
          </p:nvPr>
        </p:nvSpPr>
        <p:spPr>
          <a:xfrm>
            <a:off x="457200" y="1600200"/>
            <a:ext cx="3711084" cy="4525963"/>
          </a:xfrm>
        </p:spPr>
        <p:txBody>
          <a:bodyPr>
            <a:normAutofit/>
          </a:bodyPr>
          <a:lstStyle/>
          <a:p>
            <a:pPr lvl="1"/>
            <a:r>
              <a:rPr lang="en-US" dirty="0" smtClean="0"/>
              <a:t>Surface winds include the trade winds near the equator, the prevailing westerlies from about 30 degrees to 60 degrees latitude north and south of the equator, and the polar easterlies near the poles</a:t>
            </a:r>
            <a:endParaRPr lang="en-US" dirty="0"/>
          </a:p>
        </p:txBody>
      </p:sp>
      <p:pic>
        <p:nvPicPr>
          <p:cNvPr id="4" name="Picture 3"/>
          <p:cNvPicPr>
            <a:picLocks noChangeAspect="1"/>
          </p:cNvPicPr>
          <p:nvPr/>
        </p:nvPicPr>
        <p:blipFill>
          <a:blip r:embed="rId2"/>
          <a:stretch>
            <a:fillRect/>
          </a:stretch>
        </p:blipFill>
        <p:spPr>
          <a:xfrm>
            <a:off x="4749800" y="2067595"/>
            <a:ext cx="3937000" cy="3175000"/>
          </a:xfrm>
          <a:prstGeom prst="rect">
            <a:avLst/>
          </a:prstGeom>
        </p:spPr>
      </p:pic>
    </p:spTree>
    <p:extLst>
      <p:ext uri="{BB962C8B-B14F-4D97-AF65-F5344CB8AC3E}">
        <p14:creationId xmlns:p14="http://schemas.microsoft.com/office/powerpoint/2010/main" val="284713171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t>
            </a:r>
            <a:r>
              <a:rPr lang="en-US" sz="2000" dirty="0" smtClean="0"/>
              <a:t>(cont’d)</a:t>
            </a:r>
            <a:endParaRPr lang="en-US" sz="2000" dirty="0"/>
          </a:p>
        </p:txBody>
      </p:sp>
      <p:sp>
        <p:nvSpPr>
          <p:cNvPr id="3" name="Content Placeholder 2"/>
          <p:cNvSpPr>
            <a:spLocks noGrp="1"/>
          </p:cNvSpPr>
          <p:nvPr>
            <p:ph idx="1"/>
          </p:nvPr>
        </p:nvSpPr>
        <p:spPr/>
        <p:txBody>
          <a:bodyPr>
            <a:normAutofit/>
          </a:bodyPr>
          <a:lstStyle/>
          <a:p>
            <a:r>
              <a:rPr lang="en-US" b="1" dirty="0" smtClean="0"/>
              <a:t>Jet streams </a:t>
            </a:r>
            <a:r>
              <a:rPr lang="en-US" dirty="0" smtClean="0"/>
              <a:t>– bands of strong winds near the top of the troposphere at the northern and southern boundaries of the prevailing westerlies.</a:t>
            </a:r>
            <a:endParaRPr lang="en-US" dirty="0"/>
          </a:p>
        </p:txBody>
      </p:sp>
      <p:pic>
        <p:nvPicPr>
          <p:cNvPr id="4" name="Picture 3"/>
          <p:cNvPicPr>
            <a:picLocks noChangeAspect="1"/>
          </p:cNvPicPr>
          <p:nvPr/>
        </p:nvPicPr>
        <p:blipFill>
          <a:blip r:embed="rId2"/>
          <a:stretch>
            <a:fillRect/>
          </a:stretch>
        </p:blipFill>
        <p:spPr>
          <a:xfrm>
            <a:off x="457200" y="3810384"/>
            <a:ext cx="2814250" cy="2760572"/>
          </a:xfrm>
          <a:prstGeom prst="rect">
            <a:avLst/>
          </a:prstGeom>
        </p:spPr>
      </p:pic>
      <p:pic>
        <p:nvPicPr>
          <p:cNvPr id="5" name="Picture 4"/>
          <p:cNvPicPr>
            <a:picLocks noChangeAspect="1"/>
          </p:cNvPicPr>
          <p:nvPr/>
        </p:nvPicPr>
        <p:blipFill>
          <a:blip r:embed="rId3"/>
          <a:stretch>
            <a:fillRect/>
          </a:stretch>
        </p:blipFill>
        <p:spPr>
          <a:xfrm>
            <a:off x="4048352" y="3489654"/>
            <a:ext cx="4159705" cy="3368346"/>
          </a:xfrm>
          <a:prstGeom prst="rect">
            <a:avLst/>
          </a:prstGeom>
        </p:spPr>
      </p:pic>
    </p:spTree>
    <p:extLst>
      <p:ext uri="{BB962C8B-B14F-4D97-AF65-F5344CB8AC3E}">
        <p14:creationId xmlns:p14="http://schemas.microsoft.com/office/powerpoint/2010/main" val="40638725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Weather is defined as the atmosphere’s condition in terms of:</a:t>
            </a:r>
          </a:p>
          <a:p>
            <a:pPr lvl="1"/>
            <a:r>
              <a:rPr lang="en-US" sz="3200" dirty="0" smtClean="0"/>
              <a:t>Temperature</a:t>
            </a:r>
          </a:p>
          <a:p>
            <a:pPr lvl="1"/>
            <a:r>
              <a:rPr lang="en-US" sz="3200" dirty="0" smtClean="0"/>
              <a:t>Cloud cover</a:t>
            </a:r>
          </a:p>
          <a:p>
            <a:pPr lvl="1"/>
            <a:r>
              <a:rPr lang="en-US" sz="3200" dirty="0" smtClean="0"/>
              <a:t>Wind speed and direction</a:t>
            </a:r>
          </a:p>
          <a:p>
            <a:pPr lvl="1"/>
            <a:r>
              <a:rPr lang="en-US" sz="3200" dirty="0" smtClean="0"/>
              <a:t>Humidity</a:t>
            </a:r>
          </a:p>
          <a:p>
            <a:pPr lvl="1"/>
            <a:r>
              <a:rPr lang="en-US" sz="3200" dirty="0" smtClean="0"/>
              <a:t>Air pressure</a:t>
            </a:r>
            <a:endParaRPr lang="en-US" sz="3200" dirty="0"/>
          </a:p>
        </p:txBody>
      </p:sp>
    </p:spTree>
    <p:extLst>
      <p:ext uri="{BB962C8B-B14F-4D97-AF65-F5344CB8AC3E}">
        <p14:creationId xmlns:p14="http://schemas.microsoft.com/office/powerpoint/2010/main" val="9380251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Temperature is a measure of how fast air molecules are moving</a:t>
            </a:r>
          </a:p>
          <a:p>
            <a:pPr lvl="1"/>
            <a:r>
              <a:rPr lang="en-US" sz="3200" dirty="0" smtClean="0"/>
              <a:t>When molecules are moving rapidly, temperature is high</a:t>
            </a:r>
          </a:p>
          <a:p>
            <a:pPr lvl="1"/>
            <a:r>
              <a:rPr lang="en-US" sz="3200" dirty="0" smtClean="0"/>
              <a:t>Celsius and Fahrenheit thermometers measure air temperature</a:t>
            </a:r>
            <a:endParaRPr lang="en-US" sz="3200" dirty="0"/>
          </a:p>
        </p:txBody>
      </p:sp>
    </p:spTree>
    <p:extLst>
      <p:ext uri="{BB962C8B-B14F-4D97-AF65-F5344CB8AC3E}">
        <p14:creationId xmlns:p14="http://schemas.microsoft.com/office/powerpoint/2010/main" val="32264922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 and Energy</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Energy is transferred between fast-moving molecules and slower-moving molecules</a:t>
            </a:r>
          </a:p>
          <a:p>
            <a:pPr lvl="1"/>
            <a:r>
              <a:rPr lang="en-US" sz="3200" b="1" dirty="0" smtClean="0"/>
              <a:t>Conduction</a:t>
            </a:r>
            <a:r>
              <a:rPr lang="en-US" sz="3200" dirty="0" smtClean="0"/>
              <a:t> – transfer of energy when molecules collide</a:t>
            </a:r>
          </a:p>
          <a:p>
            <a:pPr lvl="1"/>
            <a:r>
              <a:rPr lang="en-US" sz="3200" b="1" dirty="0" smtClean="0"/>
              <a:t>Convection</a:t>
            </a:r>
            <a:r>
              <a:rPr lang="en-US" sz="3200" dirty="0" smtClean="0"/>
              <a:t> occurs when warm air rises and cool air sinks</a:t>
            </a:r>
          </a:p>
        </p:txBody>
      </p:sp>
      <p:sp>
        <p:nvSpPr>
          <p:cNvPr id="4" name="TextBox 3"/>
          <p:cNvSpPr txBox="1"/>
          <p:nvPr/>
        </p:nvSpPr>
        <p:spPr>
          <a:xfrm>
            <a:off x="2159000" y="5638800"/>
            <a:ext cx="4216400" cy="369332"/>
          </a:xfrm>
          <a:prstGeom prst="rect">
            <a:avLst/>
          </a:prstGeom>
          <a:noFill/>
        </p:spPr>
        <p:txBody>
          <a:bodyPr wrap="square" rtlCol="0">
            <a:spAutoFit/>
          </a:bodyPr>
          <a:lstStyle/>
          <a:p>
            <a:r>
              <a:rPr lang="en-US" dirty="0" smtClean="0"/>
              <a:t>End here for </a:t>
            </a:r>
            <a:r>
              <a:rPr lang="en-US" smtClean="0"/>
              <a:t>Midyear exam</a:t>
            </a:r>
            <a:endParaRPr lang="en-US"/>
          </a:p>
        </p:txBody>
      </p:sp>
    </p:spTree>
    <p:extLst>
      <p:ext uri="{BB962C8B-B14F-4D97-AF65-F5344CB8AC3E}">
        <p14:creationId xmlns:p14="http://schemas.microsoft.com/office/powerpoint/2010/main" val="15189081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Pressure</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Air pressure is the weight of air that varies over Earth’s surface</a:t>
            </a:r>
          </a:p>
          <a:p>
            <a:pPr lvl="1"/>
            <a:r>
              <a:rPr lang="en-US" sz="3200" b="1" dirty="0" smtClean="0"/>
              <a:t>Warmer air </a:t>
            </a:r>
            <a:r>
              <a:rPr lang="en-US" sz="3200" dirty="0" smtClean="0"/>
              <a:t>is less dense and exerts less pressure</a:t>
            </a:r>
          </a:p>
          <a:p>
            <a:pPr lvl="1"/>
            <a:r>
              <a:rPr lang="en-US" sz="3200" b="1" dirty="0" smtClean="0"/>
              <a:t>Cooler air </a:t>
            </a:r>
            <a:r>
              <a:rPr lang="en-US" sz="3200" dirty="0" smtClean="0"/>
              <a:t>is more dense and exerts more pressure.</a:t>
            </a:r>
            <a:endParaRPr lang="en-US" sz="3200" dirty="0"/>
          </a:p>
        </p:txBody>
      </p:sp>
    </p:spTree>
    <p:extLst>
      <p:ext uri="{BB962C8B-B14F-4D97-AF65-F5344CB8AC3E}">
        <p14:creationId xmlns:p14="http://schemas.microsoft.com/office/powerpoint/2010/main" val="21320333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Humidity</a:t>
            </a:r>
            <a:endParaRPr lang="en-US" dirty="0"/>
          </a:p>
        </p:txBody>
      </p:sp>
      <p:sp>
        <p:nvSpPr>
          <p:cNvPr id="3" name="Content Placeholder 2"/>
          <p:cNvSpPr>
            <a:spLocks noGrp="1"/>
          </p:cNvSpPr>
          <p:nvPr>
            <p:ph idx="1"/>
          </p:nvPr>
        </p:nvSpPr>
        <p:spPr>
          <a:xfrm>
            <a:off x="360168" y="1949823"/>
            <a:ext cx="8416556" cy="4685421"/>
          </a:xfrm>
        </p:spPr>
        <p:txBody>
          <a:bodyPr>
            <a:noAutofit/>
          </a:bodyPr>
          <a:lstStyle/>
          <a:p>
            <a:pPr marL="0" indent="0">
              <a:buNone/>
            </a:pPr>
            <a:r>
              <a:rPr lang="en-US" sz="3200" dirty="0" smtClean="0"/>
              <a:t>Humidity is the amount of water vapor in the air</a:t>
            </a:r>
          </a:p>
          <a:p>
            <a:pPr lvl="1"/>
            <a:r>
              <a:rPr lang="en-US" sz="3200" dirty="0" smtClean="0"/>
              <a:t>Temperature </a:t>
            </a:r>
            <a:r>
              <a:rPr lang="en-US" sz="3200" dirty="0" smtClean="0"/>
              <a:t>affects </a:t>
            </a:r>
            <a:r>
              <a:rPr lang="en-US" sz="3200" dirty="0" smtClean="0"/>
              <a:t>how much moisture is in the air</a:t>
            </a:r>
          </a:p>
          <a:p>
            <a:pPr lvl="1"/>
            <a:r>
              <a:rPr lang="en-US" sz="3200" b="1" dirty="0" smtClean="0"/>
              <a:t>Dewpoint</a:t>
            </a:r>
            <a:r>
              <a:rPr lang="en-US" sz="3200" dirty="0" smtClean="0"/>
              <a:t> is when the air is holding as much water vapor as it can</a:t>
            </a:r>
          </a:p>
          <a:p>
            <a:pPr lvl="1"/>
            <a:r>
              <a:rPr lang="en-US" sz="3200" b="1" dirty="0" smtClean="0"/>
              <a:t>Relative humidity </a:t>
            </a:r>
            <a:r>
              <a:rPr lang="en-US" sz="3200" dirty="0" smtClean="0"/>
              <a:t>is a measure of the amount of water vapor present compared to the amount that could be held at a specific temperature</a:t>
            </a:r>
          </a:p>
        </p:txBody>
      </p:sp>
    </p:spTree>
    <p:extLst>
      <p:ext uri="{BB962C8B-B14F-4D97-AF65-F5344CB8AC3E}">
        <p14:creationId xmlns:p14="http://schemas.microsoft.com/office/powerpoint/2010/main" val="23070915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Clouds</a:t>
            </a:r>
            <a:endParaRPr lang="en-US" dirty="0"/>
          </a:p>
        </p:txBody>
      </p:sp>
      <p:sp>
        <p:nvSpPr>
          <p:cNvPr id="3" name="Content Placeholder 2"/>
          <p:cNvSpPr>
            <a:spLocks noGrp="1"/>
          </p:cNvSpPr>
          <p:nvPr>
            <p:ph idx="1"/>
          </p:nvPr>
        </p:nvSpPr>
        <p:spPr>
          <a:xfrm>
            <a:off x="227476" y="2859255"/>
            <a:ext cx="5002876" cy="3624328"/>
          </a:xfrm>
        </p:spPr>
        <p:txBody>
          <a:bodyPr>
            <a:noAutofit/>
          </a:bodyPr>
          <a:lstStyle/>
          <a:p>
            <a:r>
              <a:rPr lang="en-US" sz="3200" b="1" dirty="0" smtClean="0"/>
              <a:t>Low </a:t>
            </a:r>
            <a:r>
              <a:rPr lang="en-US" sz="3200" b="1" dirty="0" smtClean="0"/>
              <a:t>clouds </a:t>
            </a:r>
            <a:r>
              <a:rPr lang="en-US" sz="3200" dirty="0" smtClean="0"/>
              <a:t>– form at 2,000 meters or less of altitude</a:t>
            </a:r>
          </a:p>
          <a:p>
            <a:pPr lvl="1"/>
            <a:r>
              <a:rPr lang="en-US" sz="3200" b="1" dirty="0" smtClean="0"/>
              <a:t>Cumulus </a:t>
            </a:r>
            <a:r>
              <a:rPr lang="en-US" sz="3200" dirty="0" smtClean="0"/>
              <a:t>–</a:t>
            </a:r>
            <a:r>
              <a:rPr lang="en-US" sz="3200" b="1" dirty="0" smtClean="0"/>
              <a:t> </a:t>
            </a:r>
            <a:r>
              <a:rPr lang="en-US" sz="3200" dirty="0" smtClean="0"/>
              <a:t>puffy clouds formed when air currents rise and carry moisture</a:t>
            </a:r>
          </a:p>
        </p:txBody>
      </p:sp>
      <p:pic>
        <p:nvPicPr>
          <p:cNvPr id="4" name="Picture 3" descr="cumulu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8077" y="3048834"/>
            <a:ext cx="4155923" cy="2767845"/>
          </a:xfrm>
          <a:prstGeom prst="rect">
            <a:avLst/>
          </a:prstGeom>
        </p:spPr>
      </p:pic>
      <p:sp>
        <p:nvSpPr>
          <p:cNvPr id="5" name="TextBox 4"/>
          <p:cNvSpPr txBox="1"/>
          <p:nvPr/>
        </p:nvSpPr>
        <p:spPr>
          <a:xfrm>
            <a:off x="587643" y="1782037"/>
            <a:ext cx="7945914" cy="1077218"/>
          </a:xfrm>
          <a:prstGeom prst="rect">
            <a:avLst/>
          </a:prstGeom>
          <a:noFill/>
        </p:spPr>
        <p:txBody>
          <a:bodyPr wrap="square" rtlCol="0">
            <a:spAutoFit/>
          </a:bodyPr>
          <a:lstStyle/>
          <a:p>
            <a:r>
              <a:rPr lang="en-US" sz="3200" dirty="0"/>
              <a:t>Clouds form when air rises, cools to its dew point, and becomes saturated.</a:t>
            </a:r>
          </a:p>
        </p:txBody>
      </p:sp>
    </p:spTree>
    <p:extLst>
      <p:ext uri="{BB962C8B-B14F-4D97-AF65-F5344CB8AC3E}">
        <p14:creationId xmlns:p14="http://schemas.microsoft.com/office/powerpoint/2010/main" val="4604631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Clouds </a:t>
            </a:r>
            <a:r>
              <a:rPr lang="en-US" sz="2000" dirty="0" smtClean="0"/>
              <a:t>(cont’d)</a:t>
            </a:r>
            <a:endParaRPr lang="en-US" sz="2000" dirty="0"/>
          </a:p>
        </p:txBody>
      </p:sp>
      <p:sp>
        <p:nvSpPr>
          <p:cNvPr id="3" name="Content Placeholder 2"/>
          <p:cNvSpPr>
            <a:spLocks noGrp="1"/>
          </p:cNvSpPr>
          <p:nvPr>
            <p:ph idx="1"/>
          </p:nvPr>
        </p:nvSpPr>
        <p:spPr>
          <a:xfrm>
            <a:off x="0" y="1744122"/>
            <a:ext cx="4609956" cy="5113878"/>
          </a:xfrm>
        </p:spPr>
        <p:txBody>
          <a:bodyPr>
            <a:noAutofit/>
          </a:bodyPr>
          <a:lstStyle/>
          <a:p>
            <a:pPr lvl="1"/>
            <a:r>
              <a:rPr lang="en-US" sz="3200" b="1" dirty="0" smtClean="0"/>
              <a:t>Stratus </a:t>
            </a:r>
            <a:r>
              <a:rPr lang="en-US" sz="3200" dirty="0" smtClean="0"/>
              <a:t>– layered dull, gray sheets that can cover the entire sky</a:t>
            </a:r>
          </a:p>
          <a:p>
            <a:pPr lvl="1"/>
            <a:endParaRPr lang="en-US" sz="3200" dirty="0"/>
          </a:p>
          <a:p>
            <a:pPr marL="457200" lvl="1" indent="0">
              <a:buNone/>
            </a:pPr>
            <a:endParaRPr lang="en-US" sz="3200" dirty="0" smtClean="0"/>
          </a:p>
          <a:p>
            <a:pPr marL="457200" lvl="1" indent="0">
              <a:buNone/>
            </a:pPr>
            <a:endParaRPr lang="en-US" sz="3200" dirty="0" smtClean="0"/>
          </a:p>
          <a:p>
            <a:pPr lvl="1"/>
            <a:r>
              <a:rPr lang="en-US" sz="3200" b="1" dirty="0" smtClean="0"/>
              <a:t>Nimbostratus </a:t>
            </a:r>
            <a:r>
              <a:rPr lang="en-US" sz="3200" dirty="0" smtClean="0"/>
              <a:t>– low, dark, thick layers that hide the Sun.</a:t>
            </a:r>
            <a:endParaRPr lang="en-US" sz="3200" dirty="0"/>
          </a:p>
        </p:txBody>
      </p:sp>
      <p:pic>
        <p:nvPicPr>
          <p:cNvPr id="4" name="Picture 3" descr="stratu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4742" y="1438833"/>
            <a:ext cx="3081787" cy="1975375"/>
          </a:xfrm>
          <a:prstGeom prst="rect">
            <a:avLst/>
          </a:prstGeom>
        </p:spPr>
      </p:pic>
      <p:pic>
        <p:nvPicPr>
          <p:cNvPr id="5" name="Picture 4" descr="nimbostratu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7364" y="4173375"/>
            <a:ext cx="3609436" cy="2436121"/>
          </a:xfrm>
          <a:prstGeom prst="rect">
            <a:avLst/>
          </a:prstGeom>
        </p:spPr>
      </p:pic>
      <p:pic>
        <p:nvPicPr>
          <p:cNvPr id="6" name="Picture 5" descr="stratus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346" y="2348695"/>
            <a:ext cx="2514456" cy="1824680"/>
          </a:xfrm>
          <a:prstGeom prst="rect">
            <a:avLst/>
          </a:prstGeom>
        </p:spPr>
      </p:pic>
    </p:spTree>
    <p:extLst>
      <p:ext uri="{BB962C8B-B14F-4D97-AF65-F5344CB8AC3E}">
        <p14:creationId xmlns:p14="http://schemas.microsoft.com/office/powerpoint/2010/main" val="7494533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Clouds</a:t>
            </a:r>
            <a:endParaRPr lang="en-US" dirty="0"/>
          </a:p>
        </p:txBody>
      </p:sp>
      <p:sp>
        <p:nvSpPr>
          <p:cNvPr id="3" name="Content Placeholder 2"/>
          <p:cNvSpPr>
            <a:spLocks noGrp="1"/>
          </p:cNvSpPr>
          <p:nvPr>
            <p:ph idx="1"/>
          </p:nvPr>
        </p:nvSpPr>
        <p:spPr>
          <a:xfrm>
            <a:off x="265386" y="1725164"/>
            <a:ext cx="5358077" cy="4950274"/>
          </a:xfrm>
        </p:spPr>
        <p:txBody>
          <a:bodyPr>
            <a:noAutofit/>
          </a:bodyPr>
          <a:lstStyle/>
          <a:p>
            <a:pPr marL="0" indent="0">
              <a:buNone/>
            </a:pPr>
            <a:r>
              <a:rPr lang="en-US" sz="3200" dirty="0" smtClean="0"/>
              <a:t>Middle clouds form between 2,000 m and 8,000 m in altitude</a:t>
            </a:r>
          </a:p>
          <a:p>
            <a:pPr lvl="1"/>
            <a:r>
              <a:rPr lang="en-US" sz="3200" dirty="0" smtClean="0"/>
              <a:t>Most are layered</a:t>
            </a:r>
          </a:p>
          <a:p>
            <a:pPr lvl="1"/>
            <a:r>
              <a:rPr lang="en-US" sz="3200" dirty="0" smtClean="0"/>
              <a:t>Names have alto- prefixes (altocumulus and altostratus)</a:t>
            </a:r>
          </a:p>
          <a:p>
            <a:pPr lvl="1"/>
            <a:r>
              <a:rPr lang="en-US" sz="3200" dirty="0" smtClean="0"/>
              <a:t>Can produce light precipitation</a:t>
            </a:r>
          </a:p>
          <a:p>
            <a:pPr lvl="1"/>
            <a:endParaRPr lang="en-US" sz="3200" dirty="0"/>
          </a:p>
        </p:txBody>
      </p:sp>
      <p:pic>
        <p:nvPicPr>
          <p:cNvPr id="4" name="Picture 3" descr="altostratus_sma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3464" y="4342098"/>
            <a:ext cx="2802818" cy="2102114"/>
          </a:xfrm>
          <a:prstGeom prst="rect">
            <a:avLst/>
          </a:prstGeom>
        </p:spPr>
      </p:pic>
      <p:pic>
        <p:nvPicPr>
          <p:cNvPr id="5" name="Picture 4" descr="altocumulus_smal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3464" y="1725164"/>
            <a:ext cx="3063336" cy="2297502"/>
          </a:xfrm>
          <a:prstGeom prst="rect">
            <a:avLst/>
          </a:prstGeom>
        </p:spPr>
      </p:pic>
    </p:spTree>
    <p:extLst>
      <p:ext uri="{BB962C8B-B14F-4D97-AF65-F5344CB8AC3E}">
        <p14:creationId xmlns:p14="http://schemas.microsoft.com/office/powerpoint/2010/main" val="307069504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205</TotalTime>
  <Words>440</Words>
  <Application>Microsoft Macintosh PowerPoint</Application>
  <PresentationFormat>On-screen Show (4:3)</PresentationFormat>
  <Paragraphs>55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Pixel</vt:lpstr>
      <vt:lpstr>EARTH’S WEATHER</vt:lpstr>
      <vt:lpstr>Weather   </vt:lpstr>
      <vt:lpstr>Temperature</vt:lpstr>
      <vt:lpstr>Temperature and Energy</vt:lpstr>
      <vt:lpstr>Air Pressure</vt:lpstr>
      <vt:lpstr>Humidity</vt:lpstr>
      <vt:lpstr>Clouds</vt:lpstr>
      <vt:lpstr>Clouds (cont’d)</vt:lpstr>
      <vt:lpstr>Middle Clouds</vt:lpstr>
      <vt:lpstr>High Clouds</vt:lpstr>
      <vt:lpstr>Precipitation</vt:lpstr>
      <vt:lpstr>Wind</vt:lpstr>
      <vt:lpstr>Wind (cont’d)</vt:lpstr>
      <vt:lpstr>Wind (cont’d)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EARTH’S WEATHER</dc:title>
  <dc:creator>St. Aloysius</dc:creator>
  <cp:lastModifiedBy>St. Aloysius</cp:lastModifiedBy>
  <cp:revision>24</cp:revision>
  <dcterms:created xsi:type="dcterms:W3CDTF">2013-01-08T16:36:51Z</dcterms:created>
  <dcterms:modified xsi:type="dcterms:W3CDTF">2013-01-15T15:52:59Z</dcterms:modified>
</cp:coreProperties>
</file>